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4"/>
  </p:notesMasterIdLst>
  <p:sldIdLst>
    <p:sldId id="382" r:id="rId2"/>
    <p:sldId id="394" r:id="rId3"/>
    <p:sldId id="416" r:id="rId4"/>
    <p:sldId id="384" r:id="rId5"/>
    <p:sldId id="385" r:id="rId6"/>
    <p:sldId id="386" r:id="rId7"/>
    <p:sldId id="387" r:id="rId8"/>
    <p:sldId id="396" r:id="rId9"/>
    <p:sldId id="418" r:id="rId10"/>
    <p:sldId id="258" r:id="rId11"/>
    <p:sldId id="398" r:id="rId12"/>
    <p:sldId id="404" r:id="rId13"/>
    <p:sldId id="405" r:id="rId14"/>
    <p:sldId id="406" r:id="rId15"/>
    <p:sldId id="407" r:id="rId16"/>
    <p:sldId id="399" r:id="rId17"/>
    <p:sldId id="408" r:id="rId18"/>
    <p:sldId id="422" r:id="rId19"/>
    <p:sldId id="409" r:id="rId20"/>
    <p:sldId id="419" r:id="rId21"/>
    <p:sldId id="420" r:id="rId22"/>
    <p:sldId id="410" r:id="rId23"/>
    <p:sldId id="412" r:id="rId24"/>
    <p:sldId id="403" r:id="rId25"/>
    <p:sldId id="421" r:id="rId26"/>
    <p:sldId id="400" r:id="rId27"/>
    <p:sldId id="401" r:id="rId28"/>
    <p:sldId id="402" r:id="rId29"/>
    <p:sldId id="413" r:id="rId30"/>
    <p:sldId id="414" r:id="rId31"/>
    <p:sldId id="423" r:id="rId32"/>
    <p:sldId id="380" r:id="rId3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C5C6"/>
    <a:srgbClr val="FFFF99"/>
    <a:srgbClr val="AA72D4"/>
    <a:srgbClr val="A162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21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1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0DC344-5DA7-42C8-A337-1663BDE656D9}" type="datetimeFigureOut">
              <a:rPr lang="en-US" smtClean="0"/>
              <a:t>7/16/2022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0173AA2-D58B-4F2E-A7F6-423807B02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8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F968-3DF0-4C67-9039-F3663C6383AD}" type="datetime1">
              <a:rPr lang="en-US" smtClean="0"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FE38-91E4-4693-B3DB-63BA6FB65290}" type="datetime1">
              <a:rPr lang="en-US" smtClean="0"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09A4-ED70-4AA7-B3FA-2261F11B6238}" type="datetime1">
              <a:rPr lang="en-US" smtClean="0"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924" y="484394"/>
            <a:ext cx="7958331" cy="68299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189" y="2291013"/>
            <a:ext cx="9251092" cy="3997828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713E-508A-4AA2-9041-7FA14F770E38}" type="datetime1">
              <a:rPr lang="en-US" smtClean="0"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3DA8-1A9D-479C-AB08-7B30B6546F86}" type="datetime1">
              <a:rPr lang="en-US" smtClean="0"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09CC-B147-4632-B34E-DCF5AF093E38}" type="datetime1">
              <a:rPr lang="en-US" smtClean="0"/>
              <a:t>7/16/2022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06E6-DCAF-4F3D-8A67-4BFB76868BD2}" type="datetime1">
              <a:rPr lang="en-US" smtClean="0"/>
              <a:t>7/16/2022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A28B-0073-43B1-BD71-92D456A3E97F}" type="datetime1">
              <a:rPr lang="en-US" smtClean="0"/>
              <a:t>7/16/2022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81F8-0905-4EDB-8665-15B9F324F3F0}" type="datetime1">
              <a:rPr lang="en-US" smtClean="0"/>
              <a:t>7/16/2022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767-681C-4D7A-8320-2A91C96C4449}" type="datetime1">
              <a:rPr lang="en-US" smtClean="0"/>
              <a:t>7/16/2022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7A0A-0CA2-4235-85D1-FFC255DB037E}" type="datetime1">
              <a:rPr lang="en-US" smtClean="0"/>
              <a:t>7/16/2022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A50C636-F51B-483D-9838-63FF21D1CF9B}" type="datetime1">
              <a:rPr lang="en-US" smtClean="0"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5024" y="411480"/>
            <a:ext cx="7958331" cy="740667"/>
          </a:xfrm>
        </p:spPr>
        <p:txBody>
          <a:bodyPr>
            <a:normAutofit fontScale="90000"/>
          </a:bodyPr>
          <a:lstStyle/>
          <a:p>
            <a:r>
              <a:rPr lang="en-US" dirty="0"/>
              <a:t>	MASLA 44</a:t>
            </a:r>
            <a:r>
              <a:rPr lang="en-US" baseline="30000" dirty="0"/>
              <a:t>th</a:t>
            </a:r>
            <a:r>
              <a:rPr lang="en-US" dirty="0"/>
              <a:t>  ANNUAL SUMMER CONFERENCE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NEGOTIATIONS – TRENDS, STRATEGIES AND TECHNIQUES</a:t>
            </a:r>
          </a:p>
          <a:p>
            <a:pPr marL="0" indent="0">
              <a:buNone/>
            </a:pPr>
            <a:r>
              <a:rPr lang="en-US" dirty="0"/>
              <a:t>Andrew V. Lalonde, Esq.  </a:t>
            </a:r>
          </a:p>
          <a:p>
            <a:pPr marL="0" indent="0">
              <a:buNone/>
            </a:pPr>
            <a:r>
              <a:rPr lang="en-US" dirty="0"/>
              <a:t>Labor Relations Specialist and School Attorney</a:t>
            </a:r>
          </a:p>
          <a:p>
            <a:pPr marL="0" indent="0">
              <a:buNone/>
            </a:pPr>
            <a:r>
              <a:rPr lang="en-US" dirty="0"/>
              <a:t>Madison-Oneida BOCES and DCMO BOCES</a:t>
            </a:r>
          </a:p>
          <a:p>
            <a:pPr marL="0" indent="0">
              <a:buNone/>
            </a:pPr>
            <a:r>
              <a:rPr lang="en-US" dirty="0"/>
              <a:t>July 17</a:t>
            </a:r>
            <a:r>
              <a:rPr lang="en-US" baseline="30000" dirty="0"/>
              <a:t>th</a:t>
            </a:r>
            <a:r>
              <a:rPr lang="en-US" dirty="0"/>
              <a:t>,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97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208890" y="706581"/>
            <a:ext cx="7024688" cy="598517"/>
          </a:xfrm>
        </p:spPr>
        <p:txBody>
          <a:bodyPr/>
          <a:lstStyle/>
          <a:p>
            <a:r>
              <a:rPr lang="en-US" altLang="en-US" sz="3200" b="1" dirty="0"/>
              <a:t>TRENDS IN NEGOTIATIONS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2476" y="1129837"/>
            <a:ext cx="8462357" cy="4904509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buNone/>
              <a:defRPr/>
            </a:pPr>
            <a:endParaRPr lang="en-US" sz="1600" dirty="0"/>
          </a:p>
          <a:p>
            <a:pPr marL="457200" lvl="1" indent="0">
              <a:buNone/>
              <a:defRPr/>
            </a:pPr>
            <a:endParaRPr lang="en-US" sz="1600" dirty="0"/>
          </a:p>
          <a:p>
            <a:pPr marL="457200" lvl="1" indent="0">
              <a:buNone/>
              <a:defRPr/>
            </a:pPr>
            <a:endParaRPr lang="en-US" sz="1600" u="sng" dirty="0"/>
          </a:p>
          <a:p>
            <a:pPr marL="457200" lvl="1" indent="0">
              <a:buNone/>
              <a:defRPr/>
            </a:pPr>
            <a:r>
              <a:rPr lang="en-US" sz="1600" u="sng" dirty="0"/>
              <a:t>NEGOTIATIONS AND THE ISSUES WE FACE</a:t>
            </a:r>
          </a:p>
          <a:p>
            <a:pPr marL="800100" lvl="1" indent="-342900">
              <a:buAutoNum type="arabicPeriod"/>
              <a:defRPr/>
            </a:pPr>
            <a:r>
              <a:rPr lang="en-US" sz="1600" dirty="0"/>
              <a:t>Demand by Unions for stimulus monies and increased state aide monies.</a:t>
            </a:r>
          </a:p>
          <a:p>
            <a:pPr marL="800100" lvl="1" indent="-342900">
              <a:buAutoNum type="arabicPeriod"/>
              <a:defRPr/>
            </a:pPr>
            <a:r>
              <a:rPr lang="en-US" sz="1600" dirty="0"/>
              <a:t>Compression issue on wages of  non-instructional employees due to annual increasing minimum state wage increments.</a:t>
            </a:r>
          </a:p>
          <a:p>
            <a:pPr marL="800100" lvl="1" indent="-342900">
              <a:buAutoNum type="arabicPeriod"/>
              <a:defRPr/>
            </a:pPr>
            <a:r>
              <a:rPr lang="en-US" sz="1600" dirty="0"/>
              <a:t>Impact of Recession on wages.</a:t>
            </a:r>
          </a:p>
          <a:p>
            <a:pPr marL="800100" lvl="1" indent="-342900">
              <a:buAutoNum type="arabicPeriod"/>
              <a:defRPr/>
            </a:pPr>
            <a:r>
              <a:rPr lang="en-US" sz="1600" dirty="0"/>
              <a:t>Impact of Recession on job market and available employees. </a:t>
            </a:r>
          </a:p>
          <a:p>
            <a:pPr marL="800100" lvl="1" indent="-342900">
              <a:buAutoNum type="arabicPeriod"/>
              <a:defRPr/>
            </a:pPr>
            <a:r>
              <a:rPr lang="en-US" sz="1600" dirty="0"/>
              <a:t>Competition between school districts. </a:t>
            </a:r>
          </a:p>
          <a:p>
            <a:pPr marL="800100" lvl="1" indent="-342900">
              <a:buAutoNum type="arabicPeriod"/>
              <a:defRPr/>
            </a:pPr>
            <a:r>
              <a:rPr lang="en-US" sz="1600" dirty="0"/>
              <a:t>Old language that limited wages for new hires.</a:t>
            </a:r>
          </a:p>
          <a:p>
            <a:pPr marL="800100" lvl="1" indent="-342900">
              <a:buAutoNum type="arabicPeriod"/>
              <a:defRPr/>
            </a:pPr>
            <a:r>
              <a:rPr lang="en-US" sz="1600" dirty="0"/>
              <a:t>Old language that encouraged employees to retire in the their first year of eligibility.</a:t>
            </a:r>
          </a:p>
          <a:p>
            <a:pPr marL="800100" lvl="1" indent="-342900">
              <a:buAutoNum type="arabicPeriod"/>
              <a:defRPr/>
            </a:pPr>
            <a:r>
              <a:rPr lang="en-US" sz="1600" dirty="0"/>
              <a:t>Old Distant Learning contract provisions that restricted the use of virtual educational opportunities in schools.</a:t>
            </a:r>
          </a:p>
          <a:p>
            <a:pPr marL="457200" lvl="1" indent="0">
              <a:buNone/>
              <a:defRPr/>
            </a:pPr>
            <a:r>
              <a:rPr lang="en-US" sz="1600" dirty="0"/>
              <a:t>	a.   Exploring the use of virtual educational opportunities as an alternate form of education.</a:t>
            </a:r>
          </a:p>
          <a:p>
            <a:pPr marL="800100" lvl="1" indent="-342900">
              <a:buAutoNum type="arabicPeriod" startAt="9"/>
              <a:defRPr/>
            </a:pPr>
            <a:r>
              <a:rPr lang="en-US" sz="1600" dirty="0"/>
              <a:t>Increased health insurance premiums.</a:t>
            </a:r>
          </a:p>
          <a:p>
            <a:pPr marL="457200" lvl="1" indent="0">
              <a:buNone/>
              <a:defRPr/>
            </a:pPr>
            <a:endParaRPr lang="en-US" sz="1600" dirty="0"/>
          </a:p>
          <a:p>
            <a:pPr marL="800100" lvl="1" indent="-342900">
              <a:buAutoNum type="arabicPeriod"/>
              <a:defRPr/>
            </a:pPr>
            <a:endParaRPr lang="en-US" sz="1600" dirty="0"/>
          </a:p>
          <a:p>
            <a:pPr marL="457200" lvl="1" indent="0">
              <a:buNone/>
              <a:defRPr/>
            </a:pP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437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464" y="469154"/>
            <a:ext cx="7958331" cy="682993"/>
          </a:xfrm>
        </p:spPr>
        <p:txBody>
          <a:bodyPr/>
          <a:lstStyle/>
          <a:p>
            <a:r>
              <a:rPr lang="en-US" dirty="0"/>
              <a:t>TRENDS IN NEGOTIATIONS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1369" y="1414713"/>
            <a:ext cx="9251092" cy="3997828"/>
          </a:xfrm>
        </p:spPr>
        <p:txBody>
          <a:bodyPr>
            <a:normAutofit fontScale="62500" lnSpcReduction="20000"/>
          </a:bodyPr>
          <a:lstStyle/>
          <a:p>
            <a:pPr marL="457200" lvl="1" indent="0">
              <a:buNone/>
              <a:defRPr/>
            </a:pPr>
            <a:r>
              <a:rPr lang="en-US" sz="1900" dirty="0"/>
              <a:t>NEGOTIATIONS AND THE ISSUES WE FACE – RESULTING IMPACT</a:t>
            </a:r>
          </a:p>
          <a:p>
            <a:pPr marL="800100" lvl="1" indent="-342900">
              <a:buAutoNum type="arabicPeriod"/>
              <a:defRPr/>
            </a:pPr>
            <a:r>
              <a:rPr lang="en-US" sz="1900" dirty="0"/>
              <a:t>Greater financial demands by UNIONS -  “You owe us!”</a:t>
            </a:r>
          </a:p>
          <a:p>
            <a:pPr marL="800100" lvl="1" indent="-342900">
              <a:buAutoNum type="arabicPeriod"/>
              <a:defRPr/>
            </a:pPr>
            <a:r>
              <a:rPr lang="en-US" sz="1900" dirty="0"/>
              <a:t>Lengthier contract sessions.</a:t>
            </a:r>
          </a:p>
          <a:p>
            <a:pPr marL="800100" lvl="1" indent="-342900">
              <a:buAutoNum type="arabicPeriod"/>
              <a:defRPr/>
            </a:pPr>
            <a:r>
              <a:rPr lang="en-US" sz="1900" dirty="0"/>
              <a:t>Greater demand for PERB mediation.</a:t>
            </a:r>
          </a:p>
          <a:p>
            <a:pPr marL="800100" lvl="1" indent="-342900">
              <a:buAutoNum type="arabicPeriod"/>
              <a:defRPr/>
            </a:pPr>
            <a:r>
              <a:rPr lang="en-US" sz="1900" dirty="0"/>
              <a:t>Increased salaries – all positions.</a:t>
            </a:r>
          </a:p>
          <a:p>
            <a:pPr marL="457200" lvl="1" indent="0">
              <a:buNone/>
              <a:defRPr/>
            </a:pPr>
            <a:r>
              <a:rPr lang="en-US" sz="1900" dirty="0"/>
              <a:t>	a.  Uncertainty both as to long-term financial stability of schools and need for </a:t>
            </a:r>
          </a:p>
          <a:p>
            <a:pPr marL="457200" lvl="1" indent="0">
              <a:buNone/>
              <a:defRPr/>
            </a:pPr>
            <a:r>
              <a:rPr lang="en-US" sz="1900" dirty="0"/>
              <a:t>	     or ability to sustain staffing due to contract costs.</a:t>
            </a:r>
          </a:p>
          <a:p>
            <a:pPr marL="800100" lvl="1" indent="-342900">
              <a:buAutoNum type="arabicPeriod" startAt="5"/>
              <a:defRPr/>
            </a:pPr>
            <a:r>
              <a:rPr lang="en-US" sz="1900" dirty="0"/>
              <a:t>Still have the traditional issue of senior staff looking for the following:</a:t>
            </a:r>
          </a:p>
          <a:p>
            <a:pPr marL="457200" lvl="1" indent="0">
              <a:buNone/>
              <a:defRPr/>
            </a:pPr>
            <a:r>
              <a:rPr lang="en-US" sz="1900" dirty="0"/>
              <a:t>	a.	Greater benefits for current staff.</a:t>
            </a:r>
          </a:p>
          <a:p>
            <a:pPr marL="457200" lvl="1" indent="0">
              <a:buNone/>
              <a:defRPr/>
            </a:pPr>
            <a:r>
              <a:rPr lang="en-US" sz="1900" dirty="0"/>
              <a:t>	b.	Lack of focus of how to increase salaries and benefits for new employees </a:t>
            </a:r>
          </a:p>
          <a:p>
            <a:pPr marL="457200" lvl="1" indent="0">
              <a:buNone/>
              <a:defRPr/>
            </a:pPr>
            <a:r>
              <a:rPr lang="en-US" sz="1900" dirty="0"/>
              <a:t>		at the same time.</a:t>
            </a:r>
          </a:p>
          <a:p>
            <a:pPr marL="457200" lvl="1" indent="0">
              <a:buNone/>
              <a:defRPr/>
            </a:pPr>
            <a:r>
              <a:rPr lang="en-US" sz="1900" dirty="0"/>
              <a:t>6.	Continued push back on changes to health care benefits and contributions for both current and new employees.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040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764" y="469154"/>
            <a:ext cx="7958331" cy="682993"/>
          </a:xfrm>
        </p:spPr>
        <p:txBody>
          <a:bodyPr/>
          <a:lstStyle/>
          <a:p>
            <a:r>
              <a:rPr lang="en-US" dirty="0"/>
              <a:t>TRENDS IN NEGOTIATIONS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u="sng" dirty="0"/>
              <a:t>HEALTH INSURANCE</a:t>
            </a:r>
          </a:p>
          <a:p>
            <a:pPr marL="457200" indent="-457200">
              <a:buAutoNum type="arabicPeriod"/>
            </a:pPr>
            <a:r>
              <a:rPr lang="en-US" dirty="0"/>
              <a:t>Combatting the increased costs of health insurance coverage. (When is the last time you heard about GASB-44?)</a:t>
            </a:r>
          </a:p>
          <a:p>
            <a:pPr marL="457200" indent="-457200">
              <a:buAutoNum type="arabicPeriod"/>
            </a:pPr>
            <a:r>
              <a:rPr lang="en-US" dirty="0"/>
              <a:t>Combatting a refusal by Unions to concede to new health insurance plans and/or paying increased costs for coverage.</a:t>
            </a:r>
          </a:p>
          <a:p>
            <a:pPr marL="457200" indent="-457200">
              <a:buAutoNum type="arabicPeriod"/>
            </a:pPr>
            <a:r>
              <a:rPr lang="en-US" dirty="0"/>
              <a:t>Assessing traditional health insurance plan options:</a:t>
            </a:r>
          </a:p>
          <a:p>
            <a:pPr marL="450850" lvl="1" indent="0">
              <a:buNone/>
            </a:pPr>
            <a:r>
              <a:rPr lang="en-US" dirty="0"/>
              <a:t>	a.	Traditional market plan coverage.</a:t>
            </a:r>
          </a:p>
          <a:p>
            <a:pPr marL="450850" lvl="1" indent="0">
              <a:buNone/>
            </a:pPr>
            <a:r>
              <a:rPr lang="en-US" dirty="0"/>
              <a:t>	b.	Health insurance consortiums.</a:t>
            </a:r>
          </a:p>
          <a:p>
            <a:pPr marL="450850" lvl="1" indent="0">
              <a:buNone/>
            </a:pPr>
            <a:r>
              <a:rPr lang="en-US" dirty="0"/>
              <a:t>	c.	Self-Insurance Plans.</a:t>
            </a:r>
          </a:p>
          <a:p>
            <a:pPr marL="450850" lvl="1" indent="0">
              <a:buNone/>
            </a:pPr>
            <a:r>
              <a:rPr lang="en-US" dirty="0"/>
              <a:t>4.	Types of Coverage options:</a:t>
            </a:r>
          </a:p>
          <a:p>
            <a:pPr marL="450850" lvl="1" indent="0">
              <a:buNone/>
            </a:pPr>
            <a:r>
              <a:rPr lang="en-US" dirty="0"/>
              <a:t>	a.	Traditional market plan coverage.</a:t>
            </a:r>
          </a:p>
          <a:p>
            <a:pPr marL="450850" lvl="1" indent="0">
              <a:buNone/>
            </a:pPr>
            <a:r>
              <a:rPr lang="en-US" dirty="0"/>
              <a:t>	b.	Metal plans.</a:t>
            </a:r>
          </a:p>
          <a:p>
            <a:pPr marL="450850" lvl="1" indent="0">
              <a:buNone/>
            </a:pPr>
            <a:r>
              <a:rPr lang="en-US" dirty="0"/>
              <a:t>	c.	High Deductible Plans.</a:t>
            </a:r>
          </a:p>
          <a:p>
            <a:pPr marL="450850" lvl="1" indent="0">
              <a:buNone/>
            </a:pPr>
            <a:r>
              <a:rPr lang="en-US" dirty="0"/>
              <a:t>	d.	Retirement Options – advantage plans, Medigap plans, Empire Plan, etc.</a:t>
            </a:r>
          </a:p>
          <a:p>
            <a:pPr marL="450850" lvl="1" indent="0">
              <a:buNone/>
            </a:pPr>
            <a:r>
              <a:rPr lang="en-US" dirty="0"/>
              <a:t>5.	Impact of Medicare Part B reimbursement provisions in labor agreements.</a:t>
            </a:r>
          </a:p>
          <a:p>
            <a:pPr marL="45085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026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424" y="461534"/>
            <a:ext cx="7958331" cy="682993"/>
          </a:xfrm>
        </p:spPr>
        <p:txBody>
          <a:bodyPr/>
          <a:lstStyle/>
          <a:p>
            <a:r>
              <a:rPr lang="en-US" dirty="0"/>
              <a:t>TRENDS IN NEGOTIATIONS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8509" y="1483293"/>
            <a:ext cx="9251092" cy="3997828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buAutoNum type="arabicPeriod" startAt="6"/>
            </a:pPr>
            <a:endParaRPr lang="en-US" sz="4800" dirty="0"/>
          </a:p>
          <a:p>
            <a:pPr marL="457200" indent="-457200">
              <a:buAutoNum type="arabicPeriod" startAt="6"/>
            </a:pPr>
            <a:endParaRPr lang="en-US" sz="4800" dirty="0"/>
          </a:p>
          <a:p>
            <a:pPr marL="457200" indent="-457200">
              <a:buAutoNum type="arabicPeriod" startAt="6"/>
            </a:pPr>
            <a:endParaRPr lang="en-US" sz="4800" dirty="0"/>
          </a:p>
          <a:p>
            <a:pPr marL="0" indent="0">
              <a:buNone/>
            </a:pPr>
            <a:r>
              <a:rPr lang="en-US" sz="4800" dirty="0"/>
              <a:t>HEALTH INSURANCE (continued)</a:t>
            </a:r>
          </a:p>
          <a:p>
            <a:pPr marL="457200" indent="-457200">
              <a:buAutoNum type="arabicPeriod" startAt="6"/>
            </a:pPr>
            <a:r>
              <a:rPr lang="en-US" sz="4800" dirty="0"/>
              <a:t>Impact of Health Insurance Premiums on School Budgets</a:t>
            </a:r>
          </a:p>
          <a:p>
            <a:pPr marL="457200" indent="-457200">
              <a:buAutoNum type="arabicPeriod" startAt="6"/>
            </a:pPr>
            <a:r>
              <a:rPr lang="en-US" sz="4800" dirty="0"/>
              <a:t>Ability to offer lesser quality insurance plans and coverage to new employees – the pros and cons.</a:t>
            </a:r>
          </a:p>
          <a:p>
            <a:pPr marL="0" indent="0">
              <a:buNone/>
            </a:pPr>
            <a:r>
              <a:rPr lang="en-US" sz="4800" dirty="0"/>
              <a:t>	a.	Union opposition to bifurcate between current and new 					employees.</a:t>
            </a:r>
          </a:p>
          <a:p>
            <a:pPr marL="0" indent="0">
              <a:buNone/>
            </a:pPr>
            <a:r>
              <a:rPr lang="en-US" sz="4800" dirty="0"/>
              <a:t>	b.	Non-Instructional employees – we took the job for health insurance					coverage.</a:t>
            </a:r>
          </a:p>
          <a:p>
            <a:pPr marL="0" indent="0">
              <a:buNone/>
            </a:pPr>
            <a:r>
              <a:rPr lang="en-US" sz="4800" dirty="0"/>
              <a:t>	c.	Ability to negotiate better salaries for new hires in exchange for lesser 				quality health insurance plan coverage.</a:t>
            </a:r>
          </a:p>
          <a:p>
            <a:pPr marL="0" indent="0">
              <a:buNone/>
            </a:pPr>
            <a:r>
              <a:rPr lang="en-US" sz="4800" dirty="0"/>
              <a:t>	d.	Buy out of benefit options at time of retirement to pay for health insurance premiums in the future 		(sick days; vacation days; personal leave days).</a:t>
            </a:r>
          </a:p>
          <a:p>
            <a:pPr marL="457200" indent="-457200">
              <a:buAutoNum type="arabicPeriod" startAt="8"/>
            </a:pPr>
            <a:r>
              <a:rPr lang="en-US" sz="4800" dirty="0"/>
              <a:t>Provide 403(b) plans during the course of an employee’s employment to build up monies to pay for health insurance coverage into retirement.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182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644" y="492014"/>
            <a:ext cx="7958331" cy="682993"/>
          </a:xfrm>
        </p:spPr>
        <p:txBody>
          <a:bodyPr/>
          <a:lstStyle/>
          <a:p>
            <a:r>
              <a:rPr lang="en-US" dirty="0"/>
              <a:t>TRENDS IN NEGOTIATIONS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HEALTH INSURANCE (continued)</a:t>
            </a:r>
          </a:p>
          <a:p>
            <a:pPr marL="457200" indent="-457200">
              <a:buAutoNum type="arabicPeriod" startAt="9"/>
            </a:pPr>
            <a:r>
              <a:rPr lang="en-US" dirty="0"/>
              <a:t>Negotiating directly with Retirees to provide alternate health insurance plans/options.</a:t>
            </a:r>
          </a:p>
          <a:p>
            <a:pPr marL="0" indent="0">
              <a:buNone/>
            </a:pPr>
            <a:r>
              <a:rPr lang="en-US" dirty="0"/>
              <a:t>	a.  Health Insurance buy-outs.</a:t>
            </a:r>
          </a:p>
          <a:p>
            <a:pPr marL="0" indent="0">
              <a:buNone/>
            </a:pPr>
            <a:r>
              <a:rPr lang="en-US" dirty="0"/>
              <a:t>	b.  Medicare Advantage Plans.</a:t>
            </a:r>
          </a:p>
          <a:p>
            <a:pPr marL="0" indent="0">
              <a:buNone/>
            </a:pPr>
            <a:r>
              <a:rPr lang="en-US" dirty="0"/>
              <a:t>	c.   Other options.</a:t>
            </a:r>
          </a:p>
          <a:p>
            <a:pPr marL="457200" indent="-457200">
              <a:buAutoNum type="arabicPeriod" startAt="10"/>
            </a:pPr>
            <a:r>
              <a:rPr lang="en-US" dirty="0"/>
              <a:t>Negotiate Medicare Part B contributions and the impact of the increased costs of the Medicare Part B premiums.</a:t>
            </a:r>
          </a:p>
          <a:p>
            <a:pPr marL="457200" indent="-457200">
              <a:buAutoNum type="arabicPeriod" startAt="10"/>
            </a:pPr>
            <a:r>
              <a:rPr lang="en-US" dirty="0"/>
              <a:t>Vision and Dental Benefits.</a:t>
            </a:r>
          </a:p>
          <a:p>
            <a:pPr marL="457200" indent="-457200">
              <a:buAutoNum type="arabicPeriod" startAt="10"/>
            </a:pPr>
            <a:r>
              <a:rPr lang="en-US" dirty="0"/>
              <a:t>The pros and cons of health insurance committees with your unions.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58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5404" y="461534"/>
            <a:ext cx="7958331" cy="682993"/>
          </a:xfrm>
        </p:spPr>
        <p:txBody>
          <a:bodyPr/>
          <a:lstStyle/>
          <a:p>
            <a:r>
              <a:rPr lang="en-US" dirty="0"/>
              <a:t>TRENDS IN NEGOTIATIONS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697" y="1485101"/>
            <a:ext cx="9251092" cy="399782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HEALTH INSURANCE (continued)</a:t>
            </a:r>
          </a:p>
          <a:p>
            <a:pPr marL="457200" indent="-457200">
              <a:buAutoNum type="arabicPeriod" startAt="12"/>
            </a:pPr>
            <a:r>
              <a:rPr lang="en-US" dirty="0"/>
              <a:t>Workers’ Compensation Benefits</a:t>
            </a:r>
          </a:p>
          <a:p>
            <a:pPr marL="0" indent="0">
              <a:buNone/>
            </a:pPr>
            <a:r>
              <a:rPr lang="en-US" dirty="0"/>
              <a:t>	a.	Impact of new legislation on school districts.</a:t>
            </a:r>
          </a:p>
          <a:p>
            <a:pPr marL="0" indent="0">
              <a:buNone/>
            </a:pPr>
            <a:r>
              <a:rPr lang="en-US" dirty="0"/>
              <a:t>	b.	Ability to use sick days while out of work for a work related		injury/condition.</a:t>
            </a:r>
          </a:p>
          <a:p>
            <a:pPr marL="0" indent="0">
              <a:buNone/>
            </a:pPr>
            <a:r>
              <a:rPr lang="en-US" dirty="0"/>
              <a:t>	c.	Payment of full wages for those out of work due to a work		related injury/condition – financial impact.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036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8437" y="1632335"/>
            <a:ext cx="9251092" cy="39978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u="sng" dirty="0"/>
              <a:t>WAGES AND BENEFITS</a:t>
            </a:r>
          </a:p>
          <a:p>
            <a:pPr marL="457200" indent="-457200">
              <a:buAutoNum type="arabicPeriod"/>
            </a:pPr>
            <a:r>
              <a:rPr lang="en-US" dirty="0"/>
              <a:t>Higher salaries – current and new employees.</a:t>
            </a:r>
          </a:p>
          <a:p>
            <a:pPr marL="0" indent="0">
              <a:buNone/>
            </a:pPr>
            <a:r>
              <a:rPr lang="en-US" dirty="0"/>
              <a:t>	a.	What are the risks of paying the higher salaries – current and future.</a:t>
            </a:r>
          </a:p>
          <a:p>
            <a:pPr marL="0" indent="0">
              <a:buNone/>
            </a:pPr>
            <a:r>
              <a:rPr lang="en-US" dirty="0"/>
              <a:t>	b.	Will increased salaries alone suffice to retain and recruit a district’s needed work force.</a:t>
            </a:r>
          </a:p>
          <a:p>
            <a:pPr marL="0" indent="0">
              <a:buNone/>
            </a:pPr>
            <a:r>
              <a:rPr lang="en-US" dirty="0"/>
              <a:t>	c.	Negotiating the impact of enhancing salaries of new employees at the same time			addressing salaries for current employees.</a:t>
            </a:r>
          </a:p>
          <a:p>
            <a:pPr marL="0" indent="0">
              <a:buNone/>
            </a:pPr>
            <a:r>
              <a:rPr lang="en-US" dirty="0"/>
              <a:t>	d.	Addressing the issue of paying new hires from other schools – they cannot make more		money than someone who has devoted their career to the home district.</a:t>
            </a:r>
          </a:p>
          <a:p>
            <a:pPr marL="0" indent="0">
              <a:buNone/>
            </a:pPr>
            <a:r>
              <a:rPr lang="en-US" dirty="0"/>
              <a:t>	c.	How to navigate contractual limitations on salaries and benefits for new hires versus 		need to compete for limited recruit pool and limited teaching areas.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21604" y="484394"/>
            <a:ext cx="7958331" cy="682993"/>
          </a:xfrm>
        </p:spPr>
        <p:txBody>
          <a:bodyPr/>
          <a:lstStyle/>
          <a:p>
            <a:r>
              <a:rPr lang="en-US" dirty="0"/>
              <a:t>TRENDS IN NEGOTIATIONS</a:t>
            </a:r>
          </a:p>
        </p:txBody>
      </p:sp>
    </p:spTree>
    <p:extLst>
      <p:ext uri="{BB962C8B-B14F-4D97-AF65-F5344CB8AC3E}">
        <p14:creationId xmlns:p14="http://schemas.microsoft.com/office/powerpoint/2010/main" val="2102672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504" y="499634"/>
            <a:ext cx="7958331" cy="682993"/>
          </a:xfrm>
        </p:spPr>
        <p:txBody>
          <a:bodyPr/>
          <a:lstStyle/>
          <a:p>
            <a:r>
              <a:rPr lang="en-US" dirty="0"/>
              <a:t>TRENDS IN NEGOTIATIONS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6443" y="1686579"/>
            <a:ext cx="9251092" cy="39978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WAGES AND BENFITS (continued)</a:t>
            </a:r>
          </a:p>
          <a:p>
            <a:pPr marL="0" indent="0">
              <a:buNone/>
            </a:pPr>
            <a:r>
              <a:rPr lang="en-US" dirty="0"/>
              <a:t> 2.	</a:t>
            </a:r>
            <a:r>
              <a:rPr lang="en-US" u="sng" dirty="0"/>
              <a:t>Benefits</a:t>
            </a:r>
          </a:p>
          <a:p>
            <a:pPr marL="0" indent="0">
              <a:buNone/>
            </a:pPr>
            <a:r>
              <a:rPr lang="en-US" dirty="0"/>
              <a:t>	a.	Do traditional benefits work – ie: longevities; course work			reimbursement; additional leave time; etc.?</a:t>
            </a:r>
          </a:p>
          <a:p>
            <a:pPr marL="0" indent="0">
              <a:buNone/>
            </a:pPr>
            <a:r>
              <a:rPr lang="en-US" dirty="0"/>
              <a:t>	b.	Have the granting of leave time benefits negatively impacted 		the ability to  get the work that is needed to get done – done?</a:t>
            </a:r>
          </a:p>
          <a:p>
            <a:pPr marL="0" indent="0">
              <a:buNone/>
            </a:pPr>
            <a:r>
              <a:rPr lang="en-US" dirty="0"/>
              <a:t>	c.	What are possible benefits that are not being used and/or in 		place that could more effectively recruit and/or maintain the			current workforce?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716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341" y="585133"/>
            <a:ext cx="7958331" cy="682993"/>
          </a:xfrm>
        </p:spPr>
        <p:txBody>
          <a:bodyPr/>
          <a:lstStyle/>
          <a:p>
            <a:r>
              <a:rPr lang="en-US" dirty="0"/>
              <a:t>TRENDS IN NEGOTIATIONS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SETTLEMENTS</a:t>
            </a:r>
          </a:p>
          <a:p>
            <a:pPr marL="0" indent="0">
              <a:buNone/>
            </a:pPr>
            <a:r>
              <a:rPr lang="en-US" dirty="0"/>
              <a:t>1.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275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004" y="461534"/>
            <a:ext cx="7958331" cy="682993"/>
          </a:xfrm>
        </p:spPr>
        <p:txBody>
          <a:bodyPr/>
          <a:lstStyle/>
          <a:p>
            <a:r>
              <a:rPr lang="en-US" dirty="0"/>
              <a:t>STRATEGIES AND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089" y="1498533"/>
            <a:ext cx="9251092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NEGOTIATION OPTIONS</a:t>
            </a:r>
          </a:p>
          <a:p>
            <a:pPr marL="457200" indent="-457200">
              <a:buAutoNum type="alphaUcPeriod"/>
            </a:pPr>
            <a:r>
              <a:rPr lang="en-US" dirty="0"/>
              <a:t>The Process</a:t>
            </a:r>
          </a:p>
          <a:p>
            <a:pPr marL="0" indent="0">
              <a:buNone/>
            </a:pPr>
            <a:r>
              <a:rPr lang="en-US" dirty="0"/>
              <a:t>	1.	Traditional bargaining.</a:t>
            </a:r>
          </a:p>
          <a:p>
            <a:pPr marL="0" indent="0">
              <a:buNone/>
            </a:pPr>
            <a:r>
              <a:rPr lang="en-US" dirty="0"/>
              <a:t>	2.	PERB Mediation Process</a:t>
            </a:r>
          </a:p>
          <a:p>
            <a:pPr marL="0" indent="0">
              <a:buNone/>
            </a:pPr>
            <a:r>
              <a:rPr lang="en-US" dirty="0"/>
              <a:t>	3.	Mediation by Agreement of the Parties.</a:t>
            </a:r>
          </a:p>
          <a:p>
            <a:pPr marL="0" indent="0">
              <a:buNone/>
            </a:pPr>
            <a:r>
              <a:rPr lang="en-US" dirty="0"/>
              <a:t>	4.	Facilitated Intensive Negotiations (FIN) Process.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342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pic>
        <p:nvPicPr>
          <p:cNvPr id="1026" name="Picture 2" descr="https://tse2.mm.bing.net/th?id=OIP.scoMVIwLDhYE1Zy4rZaY7AHaEk&amp;pid=Api&amp;P=0&amp;w=284&amp;h=17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244" y="2885281"/>
            <a:ext cx="27051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drrichswier.com/wp-content/uploads/wack-a-mo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355" y="2065655"/>
            <a:ext cx="6096000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8407" y="593039"/>
            <a:ext cx="7958331" cy="682993"/>
          </a:xfrm>
        </p:spPr>
        <p:txBody>
          <a:bodyPr/>
          <a:lstStyle/>
          <a:p>
            <a:r>
              <a:rPr lang="en-US" dirty="0"/>
              <a:t>NEGOTIATIONS 2022  </a:t>
            </a:r>
          </a:p>
        </p:txBody>
      </p:sp>
    </p:spTree>
    <p:extLst>
      <p:ext uri="{BB962C8B-B14F-4D97-AF65-F5344CB8AC3E}">
        <p14:creationId xmlns:p14="http://schemas.microsoft.com/office/powerpoint/2010/main" val="1620942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5300" y="554137"/>
            <a:ext cx="7958331" cy="682993"/>
          </a:xfrm>
        </p:spPr>
        <p:txBody>
          <a:bodyPr/>
          <a:lstStyle/>
          <a:p>
            <a:r>
              <a:rPr lang="en-US" dirty="0"/>
              <a:t>STRATEGIES AND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800" dirty="0"/>
              <a:t>Facilitated Intensive Negotiations</a:t>
            </a:r>
          </a:p>
          <a:p>
            <a:pPr marL="457200" indent="-457200">
              <a:buAutoNum type="arabicPeriod"/>
            </a:pPr>
            <a:r>
              <a:rPr lang="en-US" sz="4800" dirty="0"/>
              <a:t>Is an alternative model of collective bargaining in which both parties commit to a limited but continuous meeting schedule to expedite negotiations and reach a successful conclusion.</a:t>
            </a:r>
          </a:p>
          <a:p>
            <a:pPr marL="457200" indent="-457200">
              <a:buAutoNum type="arabicPeriod"/>
            </a:pPr>
            <a:r>
              <a:rPr lang="en-US" sz="4800" dirty="0"/>
              <a:t>Is a hybrid model of negotiations that combines “preventive mediation” and “around the clock” negotiations.</a:t>
            </a:r>
          </a:p>
          <a:p>
            <a:pPr marL="457200" indent="-457200">
              <a:buAutoNum type="arabicPeriod"/>
            </a:pPr>
            <a:r>
              <a:rPr lang="en-US" sz="4800" dirty="0"/>
              <a:t>Process:</a:t>
            </a:r>
          </a:p>
          <a:p>
            <a:pPr marL="0" indent="0">
              <a:buNone/>
            </a:pPr>
            <a:r>
              <a:rPr lang="en-US" sz="4800" dirty="0"/>
              <a:t>	a.	Agreement to process.</a:t>
            </a:r>
          </a:p>
          <a:p>
            <a:pPr marL="0" indent="0">
              <a:buNone/>
            </a:pPr>
            <a:r>
              <a:rPr lang="en-US" sz="4800" dirty="0"/>
              <a:t>	b.	Education element.</a:t>
            </a:r>
          </a:p>
          <a:p>
            <a:pPr marL="0" indent="0">
              <a:buNone/>
            </a:pPr>
            <a:r>
              <a:rPr lang="en-US" sz="4800" dirty="0"/>
              <a:t>	c. 	Establish ground rules: </a:t>
            </a:r>
          </a:p>
          <a:p>
            <a:pPr marL="0" indent="0">
              <a:buNone/>
            </a:pPr>
            <a:r>
              <a:rPr lang="en-US" sz="4800" dirty="0"/>
              <a:t>		- Three (3) dates in succession</a:t>
            </a:r>
          </a:p>
          <a:p>
            <a:pPr marL="0" indent="0">
              <a:buNone/>
            </a:pPr>
            <a:r>
              <a:rPr lang="en-US" sz="4800" dirty="0"/>
              <a:t>		- No more than five (5) topics</a:t>
            </a:r>
          </a:p>
          <a:p>
            <a:pPr marL="0" indent="0">
              <a:buNone/>
            </a:pPr>
            <a:r>
              <a:rPr lang="en-US" sz="4800" dirty="0"/>
              <a:t>		- Housekeeping issues may be discussed and bargained in advance</a:t>
            </a:r>
          </a:p>
          <a:p>
            <a:pPr marL="0" indent="0">
              <a:buNone/>
            </a:pPr>
            <a:r>
              <a:rPr lang="en-US" sz="4800" dirty="0"/>
              <a:t>		- Open exchange of information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2966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547" y="487443"/>
            <a:ext cx="7958331" cy="682993"/>
          </a:xfrm>
        </p:spPr>
        <p:txBody>
          <a:bodyPr/>
          <a:lstStyle/>
          <a:p>
            <a:r>
              <a:rPr lang="en-US" dirty="0"/>
              <a:t>STRATEGIES AND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Faciliated</a:t>
            </a:r>
            <a:r>
              <a:rPr lang="en-US" dirty="0"/>
              <a:t> Intensive Negotiations (continued):</a:t>
            </a:r>
          </a:p>
          <a:p>
            <a:pPr marL="457200" indent="-457200">
              <a:buAutoNum type="arabicPeriod" startAt="4"/>
            </a:pPr>
            <a:r>
              <a:rPr lang="en-US" dirty="0"/>
              <a:t>Two weeks prior to negotiations meet to exchange proposals with assistance of Facilitator.</a:t>
            </a:r>
          </a:p>
          <a:p>
            <a:pPr marL="457200" indent="-457200">
              <a:buAutoNum type="arabicPeriod" startAt="4"/>
            </a:pPr>
            <a:r>
              <a:rPr lang="en-US" dirty="0"/>
              <a:t>Three (3) consecutive full days of negotiations are conducted off site. </a:t>
            </a:r>
          </a:p>
          <a:p>
            <a:pPr marL="457200" indent="-457200">
              <a:buAutoNum type="arabicPeriod" startAt="4"/>
            </a:pPr>
            <a:r>
              <a:rPr lang="en-US" dirty="0"/>
              <a:t>Scheduled 9 to 5 PM. Reserve fourth date “in case.”</a:t>
            </a:r>
          </a:p>
          <a:p>
            <a:pPr marL="457200" indent="-457200">
              <a:buAutoNum type="arabicPeriod" startAt="4"/>
            </a:pPr>
            <a:r>
              <a:rPr lang="en-US" dirty="0"/>
              <a:t>After second day of negotiations teams and facilitator meet with board of education to discuss process and progress.</a:t>
            </a:r>
          </a:p>
          <a:p>
            <a:pPr marL="457200" indent="-457200">
              <a:buAutoNum type="arabicPeriod" startAt="4"/>
            </a:pPr>
            <a:r>
              <a:rPr lang="en-US" dirty="0"/>
              <a:t>After third day, both sides meet with their respective committees to discuss settlement.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842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9324" y="484394"/>
            <a:ext cx="7958331" cy="682993"/>
          </a:xfrm>
        </p:spPr>
        <p:txBody>
          <a:bodyPr/>
          <a:lstStyle/>
          <a:p>
            <a:r>
              <a:rPr lang="en-US" dirty="0"/>
              <a:t>STRATEGIES AND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/>
              <a:t>NEGOTIATION OPTIONS </a:t>
            </a:r>
            <a:r>
              <a:rPr lang="en-US" dirty="0"/>
              <a:t>(continued)</a:t>
            </a:r>
          </a:p>
          <a:p>
            <a:pPr marL="0" indent="0">
              <a:buNone/>
            </a:pPr>
            <a:r>
              <a:rPr lang="en-US" dirty="0"/>
              <a:t>B.	</a:t>
            </a:r>
            <a:r>
              <a:rPr lang="en-US" u="sng" dirty="0"/>
              <a:t>Wages </a:t>
            </a:r>
            <a:r>
              <a:rPr lang="en-US" dirty="0"/>
              <a:t>(traditional)</a:t>
            </a:r>
          </a:p>
          <a:p>
            <a:pPr marL="0" indent="0">
              <a:buNone/>
            </a:pPr>
            <a:r>
              <a:rPr lang="en-US" dirty="0"/>
              <a:t>	1.	Increase wages for current and new employees.</a:t>
            </a:r>
          </a:p>
          <a:p>
            <a:pPr marL="0" indent="0">
              <a:buNone/>
            </a:pPr>
            <a:r>
              <a:rPr lang="en-US" dirty="0"/>
              <a:t>	2.	Address the issue of salary increases for new hires. </a:t>
            </a:r>
          </a:p>
          <a:p>
            <a:pPr marL="0" indent="0">
              <a:buNone/>
            </a:pPr>
            <a:r>
              <a:rPr lang="en-US" dirty="0"/>
              <a:t>	3.	Address the issue of compression, where applicable, for 			non-instructional employees.</a:t>
            </a:r>
          </a:p>
          <a:p>
            <a:pPr marL="0" indent="0">
              <a:buNone/>
            </a:pPr>
            <a:r>
              <a:rPr lang="en-US" dirty="0"/>
              <a:t>	4.	Flat dollar amounts, as an alternative to, or in addition to,			straight percentage increase.</a:t>
            </a:r>
          </a:p>
          <a:p>
            <a:pPr marL="0" indent="0">
              <a:buNone/>
            </a:pPr>
            <a:r>
              <a:rPr lang="en-US" dirty="0"/>
              <a:t>	5.	Recreate/revisit salary steps.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9614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8844" y="316754"/>
            <a:ext cx="7958331" cy="682993"/>
          </a:xfrm>
        </p:spPr>
        <p:txBody>
          <a:bodyPr/>
          <a:lstStyle/>
          <a:p>
            <a:r>
              <a:rPr lang="en-US" dirty="0"/>
              <a:t>STRATEGIES AND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NEGOTIATION OPTIONS (continued)</a:t>
            </a:r>
          </a:p>
          <a:p>
            <a:pPr marL="457200" indent="-457200">
              <a:buAutoNum type="alphaUcPeriod" startAt="2"/>
            </a:pPr>
            <a:r>
              <a:rPr lang="en-US" dirty="0"/>
              <a:t>Wages (new possibilities)</a:t>
            </a:r>
          </a:p>
          <a:p>
            <a:pPr marL="0" indent="0">
              <a:buNone/>
            </a:pPr>
            <a:r>
              <a:rPr lang="en-US" dirty="0"/>
              <a:t>	1.	Revisiting salaries for specific positions (ie: Physical 			Therapists).</a:t>
            </a:r>
          </a:p>
          <a:p>
            <a:pPr marL="0" indent="0">
              <a:buNone/>
            </a:pPr>
            <a:r>
              <a:rPr lang="en-US" dirty="0"/>
              <a:t>	2.	Create new salary ranges for positions.</a:t>
            </a:r>
          </a:p>
          <a:p>
            <a:pPr marL="0" indent="0">
              <a:buNone/>
            </a:pPr>
            <a:r>
              <a:rPr lang="en-US" dirty="0"/>
              <a:t>	3.	Other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3966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404" y="476774"/>
            <a:ext cx="7958331" cy="682993"/>
          </a:xfrm>
        </p:spPr>
        <p:txBody>
          <a:bodyPr/>
          <a:lstStyle/>
          <a:p>
            <a:r>
              <a:rPr lang="en-US" dirty="0"/>
              <a:t>    STRATEGIES AND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/>
              <a:t>NEGOTIATION OPTIONS (continued)</a:t>
            </a:r>
          </a:p>
          <a:p>
            <a:pPr marL="457200" indent="-457200">
              <a:buAutoNum type="alphaUcPeriod" startAt="3"/>
            </a:pPr>
            <a:r>
              <a:rPr lang="en-US" u="sng" dirty="0"/>
              <a:t>BENEFITS </a:t>
            </a:r>
            <a:r>
              <a:rPr lang="en-US" dirty="0"/>
              <a:t>(traditional options)</a:t>
            </a:r>
          </a:p>
          <a:p>
            <a:pPr marL="0" indent="0">
              <a:buNone/>
            </a:pPr>
            <a:r>
              <a:rPr lang="en-US" dirty="0"/>
              <a:t>	1.	Longevities</a:t>
            </a:r>
          </a:p>
          <a:p>
            <a:pPr marL="0" indent="0">
              <a:buNone/>
            </a:pPr>
            <a:r>
              <a:rPr lang="en-US" dirty="0"/>
              <a:t>	2.	403(b) benefits.</a:t>
            </a:r>
          </a:p>
          <a:p>
            <a:pPr marL="0" indent="0">
              <a:buNone/>
            </a:pPr>
            <a:r>
              <a:rPr lang="en-US" dirty="0"/>
              <a:t>	3.	Provide educational training for new hires to obtain needed 			certification/qualifications in exchange for service commitments – 		</a:t>
            </a:r>
            <a:r>
              <a:rPr lang="en-US" dirty="0" err="1"/>
              <a:t>ie</a:t>
            </a:r>
            <a:r>
              <a:rPr lang="en-US" dirty="0"/>
              <a:t>: new teachers; Teaching Assistants; Bus Drivers, as examples)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732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524" y="623879"/>
            <a:ext cx="7958331" cy="682993"/>
          </a:xfrm>
        </p:spPr>
        <p:txBody>
          <a:bodyPr/>
          <a:lstStyle/>
          <a:p>
            <a:r>
              <a:rPr lang="en-US" dirty="0"/>
              <a:t>STRATEGIES AND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8837" y="2860172"/>
            <a:ext cx="9251092" cy="39978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NEGOTIATION OPTIONS (new possibilities)</a:t>
            </a:r>
          </a:p>
          <a:p>
            <a:pPr marL="457200" indent="-457200">
              <a:buAutoNum type="arabicPeriod"/>
            </a:pPr>
            <a:r>
              <a:rPr lang="en-US" dirty="0"/>
              <a:t>COVID “thank you” stipends.</a:t>
            </a:r>
          </a:p>
          <a:p>
            <a:pPr marL="457200" indent="-457200">
              <a:buAutoNum type="arabicPeriod"/>
            </a:pPr>
            <a:r>
              <a:rPr lang="en-US" dirty="0"/>
              <a:t>“Stay Benefits”.</a:t>
            </a:r>
          </a:p>
          <a:p>
            <a:pPr marL="457200" indent="-457200">
              <a:buAutoNum type="arabicPeriod"/>
            </a:pPr>
            <a:r>
              <a:rPr lang="en-US" dirty="0"/>
              <a:t>Teaching and Participation Enhancement Stipends (i.e. 6</a:t>
            </a:r>
            <a:r>
              <a:rPr lang="en-US" baseline="30000" dirty="0"/>
              <a:t>th</a:t>
            </a:r>
            <a:r>
              <a:rPr lang="en-US" dirty="0"/>
              <a:t> or 7</a:t>
            </a:r>
            <a:r>
              <a:rPr lang="en-US" baseline="30000" dirty="0"/>
              <a:t>th</a:t>
            </a:r>
            <a:r>
              <a:rPr lang="en-US" dirty="0"/>
              <a:t> classes; extra curricular activities; advanced course options; etc.).</a:t>
            </a:r>
          </a:p>
          <a:p>
            <a:pPr marL="457200" indent="-457200">
              <a:buAutoNum type="arabicPeriod"/>
            </a:pPr>
            <a:r>
              <a:rPr lang="en-US" dirty="0"/>
              <a:t>Subbing in lieu of Preps.</a:t>
            </a:r>
          </a:p>
          <a:p>
            <a:pPr marL="457200" indent="-457200">
              <a:buAutoNum type="arabicPeriod"/>
            </a:pPr>
            <a:r>
              <a:rPr lang="en-US" dirty="0"/>
              <a:t>Part-time employees assuming additional titles, tasks or duties.</a:t>
            </a:r>
          </a:p>
          <a:p>
            <a:pPr marL="457200" indent="-457200">
              <a:buAutoNum type="arabicPeriod"/>
            </a:pPr>
            <a:r>
              <a:rPr lang="en-US" dirty="0"/>
              <a:t>Attendance Incentives.</a:t>
            </a:r>
          </a:p>
          <a:p>
            <a:pPr marL="457200" indent="-457200">
              <a:buAutoNum type="arabicPeriod"/>
            </a:pPr>
            <a:r>
              <a:rPr lang="en-US" dirty="0"/>
              <a:t>Tuition Reimbursements.</a:t>
            </a:r>
          </a:p>
          <a:p>
            <a:pPr marL="457200" indent="-457200">
              <a:buAutoNum type="arabicPeriod"/>
            </a:pPr>
            <a:r>
              <a:rPr lang="en-US" dirty="0"/>
              <a:t>Housing Opportunities and Stipends.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4023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52916" y="598694"/>
            <a:ext cx="7958331" cy="682993"/>
          </a:xfrm>
        </p:spPr>
        <p:txBody>
          <a:bodyPr>
            <a:normAutofit/>
          </a:bodyPr>
          <a:lstStyle/>
          <a:p>
            <a:r>
              <a:rPr lang="en-US" dirty="0"/>
              <a:t>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u="sng" dirty="0"/>
              <a:t>Schools are Dealing With Recruiting New Teachers Out of College</a:t>
            </a:r>
          </a:p>
          <a:p>
            <a:pPr marL="457200" indent="-457200">
              <a:buAutoNum type="alphaUcPeriod"/>
            </a:pPr>
            <a:r>
              <a:rPr lang="en-US" dirty="0"/>
              <a:t>Dealing with Millenniums.</a:t>
            </a:r>
          </a:p>
          <a:p>
            <a:pPr marL="0" indent="0">
              <a:buNone/>
            </a:pPr>
            <a:r>
              <a:rPr lang="en-US" dirty="0"/>
              <a:t>1. Change in values and what they are seeking in a career.</a:t>
            </a:r>
          </a:p>
          <a:p>
            <a:pPr marL="457200" indent="-457200">
              <a:buAutoNum type="arabicPeriod" startAt="2"/>
            </a:pPr>
            <a:r>
              <a:rPr lang="en-US" dirty="0"/>
              <a:t>Concerns in evaluating job opportunities:</a:t>
            </a:r>
          </a:p>
          <a:p>
            <a:pPr marL="457200" indent="-457200">
              <a:buAutoNum type="alphaLcPeriod"/>
            </a:pPr>
            <a:r>
              <a:rPr lang="en-US" dirty="0"/>
              <a:t>Lifestyle – what are the social and living opportunities in the community.</a:t>
            </a:r>
          </a:p>
          <a:p>
            <a:pPr marL="457200" indent="-457200">
              <a:buAutoNum type="alphaLcPeriod"/>
            </a:pPr>
            <a:r>
              <a:rPr lang="en-US" dirty="0"/>
              <a:t>Impact of student loans.</a:t>
            </a:r>
          </a:p>
          <a:p>
            <a:pPr marL="457200" indent="-457200">
              <a:buAutoNum type="alphaLcPeriod"/>
            </a:pPr>
            <a:r>
              <a:rPr lang="en-US" dirty="0"/>
              <a:t>Housing.</a:t>
            </a:r>
          </a:p>
          <a:p>
            <a:pPr marL="457200" indent="-457200">
              <a:buAutoNum type="alphaLcPeriod"/>
            </a:pPr>
            <a:r>
              <a:rPr lang="en-US" dirty="0"/>
              <a:t>Leave time.</a:t>
            </a:r>
          </a:p>
          <a:p>
            <a:pPr marL="457200" indent="-457200">
              <a:buAutoNum type="alphaLcPeriod"/>
            </a:pPr>
            <a:r>
              <a:rPr lang="en-US" dirty="0"/>
              <a:t>Salaries and benefits.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6566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u="sng" dirty="0"/>
              <a:t>Schools are Dealing With Challenges in Recruiting New Teachers Out of College </a:t>
            </a:r>
            <a:r>
              <a:rPr lang="en-US" dirty="0"/>
              <a:t>(continued)</a:t>
            </a:r>
            <a:endParaRPr lang="en-US" u="sng" dirty="0"/>
          </a:p>
          <a:p>
            <a:pPr marL="457200" indent="-457200">
              <a:buAutoNum type="arabicPeriod"/>
            </a:pPr>
            <a:r>
              <a:rPr lang="en-US" dirty="0"/>
              <a:t>The old concept of newspapers ads and college fairs are no longer</a:t>
            </a:r>
          </a:p>
          <a:p>
            <a:pPr marL="0" indent="0">
              <a:buNone/>
            </a:pPr>
            <a:r>
              <a:rPr lang="en-US" dirty="0"/>
              <a:t> working.</a:t>
            </a:r>
          </a:p>
          <a:p>
            <a:pPr marL="457200" indent="-457200">
              <a:buAutoNum type="arabicPeriod" startAt="2"/>
            </a:pPr>
            <a:r>
              <a:rPr lang="en-US" dirty="0"/>
              <a:t>Schools in the same region are competing for the same talent pool.</a:t>
            </a:r>
          </a:p>
          <a:p>
            <a:pPr marL="457200" indent="-457200">
              <a:buAutoNum type="arabicPeriod" startAt="2"/>
            </a:pPr>
            <a:r>
              <a:rPr lang="en-US" dirty="0"/>
              <a:t>Greater focus on stealing from ones neighbor than focusing on how to better recruit from the college ranks.</a:t>
            </a:r>
          </a:p>
          <a:p>
            <a:pPr marL="457200" indent="-457200">
              <a:buAutoNum type="arabicPeriod" startAt="2"/>
            </a:pPr>
            <a:r>
              <a:rPr lang="en-US" dirty="0"/>
              <a:t>Need to consider more modern marketing tools.</a:t>
            </a:r>
          </a:p>
          <a:p>
            <a:pPr marL="457200" indent="-457200">
              <a:buAutoNum type="arabicPeriod" startAt="2"/>
            </a:pPr>
            <a:r>
              <a:rPr lang="en-US" dirty="0"/>
              <a:t>Some schools are using LinkedIn, Facebook, and other Social Media sites.</a:t>
            </a:r>
          </a:p>
          <a:p>
            <a:pPr marL="457200" indent="-457200">
              <a:buAutoNum type="arabicPeriod" startAt="2"/>
            </a:pPr>
            <a:r>
              <a:rPr lang="en-US" dirty="0"/>
              <a:t>Greater use of virtual interviews. </a:t>
            </a:r>
          </a:p>
          <a:p>
            <a:pPr marL="457200" indent="-457200">
              <a:buAutoNum type="arabicPeriod" startAt="2"/>
            </a:pPr>
            <a:r>
              <a:rPr lang="en-US" dirty="0"/>
              <a:t>Still not enough.</a:t>
            </a:r>
          </a:p>
          <a:p>
            <a:pPr marL="457200" indent="-457200">
              <a:buAutoNum type="arabicPeriod" startAt="2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1203436" y="507254"/>
            <a:ext cx="7958331" cy="682993"/>
          </a:xfrm>
        </p:spPr>
        <p:txBody>
          <a:bodyPr/>
          <a:lstStyle/>
          <a:p>
            <a:r>
              <a:rPr lang="en-US" dirty="0"/>
              <a:t>STRATEGIES</a:t>
            </a:r>
          </a:p>
        </p:txBody>
      </p:sp>
    </p:spTree>
    <p:extLst>
      <p:ext uri="{BB962C8B-B14F-4D97-AF65-F5344CB8AC3E}">
        <p14:creationId xmlns:p14="http://schemas.microsoft.com/office/powerpoint/2010/main" val="31828935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85276" y="469154"/>
            <a:ext cx="7958331" cy="682993"/>
          </a:xfrm>
        </p:spPr>
        <p:txBody>
          <a:bodyPr>
            <a:normAutofit/>
          </a:bodyPr>
          <a:lstStyle/>
          <a:p>
            <a:r>
              <a:rPr lang="en-US" dirty="0"/>
              <a:t>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ANDY’S THOUGHTS ON WAYS TO ENHANCE RECRUITMENT OPPORTUNITIES:</a:t>
            </a:r>
          </a:p>
          <a:p>
            <a:pPr marL="457200" indent="-457200">
              <a:buAutoNum type="arabicPeriod"/>
            </a:pPr>
            <a:r>
              <a:rPr lang="en-US" dirty="0"/>
              <a:t>Use video and other media formats to not just post vacant positions but also to sell your school, the opportunities your school can offer a new teacher, your community, and why a new teacher would want to come to your community.</a:t>
            </a:r>
          </a:p>
          <a:p>
            <a:pPr marL="457200" indent="-457200">
              <a:buAutoNum type="arabicPeriod"/>
            </a:pPr>
            <a:r>
              <a:rPr lang="en-US" dirty="0"/>
              <a:t>Work in conjunction with your Chamber of Commerce to develop an educational and media presentation.</a:t>
            </a:r>
          </a:p>
          <a:p>
            <a:pPr marL="457200" indent="-457200">
              <a:buAutoNum type="arabicPeriod"/>
            </a:pPr>
            <a:r>
              <a:rPr lang="en-US" dirty="0"/>
              <a:t>Create educational platforms and/or packets that you can forward to prospective candidates.</a:t>
            </a:r>
          </a:p>
          <a:p>
            <a:pPr marL="457200" indent="-457200">
              <a:buAutoNum type="arabicPeriod"/>
            </a:pPr>
            <a:r>
              <a:rPr lang="en-US" dirty="0"/>
              <a:t>Recruit from out of state. Research and develop how to deal with NYS SED guidelines and regulations that impact the ability to become employed in NYS.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1013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26196" y="499634"/>
            <a:ext cx="7958331" cy="682993"/>
          </a:xfrm>
        </p:spPr>
        <p:txBody>
          <a:bodyPr/>
          <a:lstStyle/>
          <a:p>
            <a:r>
              <a:rPr lang="en-US" dirty="0"/>
              <a:t>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ALTERNATE EMPLOYMENT RECRUITMENT OPTIONS</a:t>
            </a:r>
          </a:p>
          <a:p>
            <a:pPr marL="0" indent="0">
              <a:buNone/>
            </a:pPr>
            <a:r>
              <a:rPr lang="en-US" dirty="0"/>
              <a:t>	1.  Use of Virtual Education Opportunities to teach current and specialty classes. </a:t>
            </a:r>
          </a:p>
          <a:p>
            <a:pPr marL="0" indent="0">
              <a:buNone/>
            </a:pPr>
            <a:r>
              <a:rPr lang="en-US" dirty="0"/>
              <a:t>		a.	Shared Service Agreements with Other Schools.</a:t>
            </a:r>
          </a:p>
          <a:p>
            <a:pPr marL="0" indent="0">
              <a:buNone/>
            </a:pPr>
            <a:r>
              <a:rPr lang="en-US" dirty="0"/>
              <a:t>	2.  Payment of Student Loans for Years of Service Commitment.</a:t>
            </a:r>
          </a:p>
          <a:p>
            <a:pPr marL="0" indent="0">
              <a:buNone/>
            </a:pPr>
            <a:r>
              <a:rPr lang="en-US" dirty="0"/>
              <a:t>	3.  Provide Housing Opportunities. </a:t>
            </a:r>
          </a:p>
          <a:p>
            <a:pPr marL="0" indent="0">
              <a:buNone/>
            </a:pPr>
            <a:r>
              <a:rPr lang="en-US" dirty="0"/>
              <a:t>	4.  Create Full-Time Substitute Positions (annual contracts/union).</a:t>
            </a:r>
          </a:p>
          <a:p>
            <a:pPr marL="0" indent="0">
              <a:buNone/>
            </a:pPr>
            <a:r>
              <a:rPr lang="en-US" dirty="0"/>
              <a:t>	5.   Use of Students to Tutor.</a:t>
            </a:r>
          </a:p>
          <a:p>
            <a:pPr marL="0" indent="0">
              <a:buNone/>
            </a:pPr>
            <a:r>
              <a:rPr lang="en-US" dirty="0"/>
              <a:t>	5.  Work with Local Communities to Provide Recruitment Enhancements to New </a:t>
            </a:r>
          </a:p>
          <a:p>
            <a:pPr marL="0" indent="0">
              <a:buNone/>
            </a:pPr>
            <a:r>
              <a:rPr lang="en-US" dirty="0"/>
              <a:t>	      Teachers.</a:t>
            </a:r>
          </a:p>
          <a:p>
            <a:pPr marL="0" indent="0">
              <a:buNone/>
            </a:pPr>
            <a:r>
              <a:rPr lang="en-US" dirty="0"/>
              <a:t>	6.  Create Regional Recruitment Program.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953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9304" y="476774"/>
            <a:ext cx="7958331" cy="682993"/>
          </a:xfrm>
        </p:spPr>
        <p:txBody>
          <a:bodyPr/>
          <a:lstStyle/>
          <a:p>
            <a:r>
              <a:rPr lang="en-US" dirty="0"/>
              <a:t>TRENDS IN NEGOTIATIONS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pic>
        <p:nvPicPr>
          <p:cNvPr id="2050" name="Picture 2" descr="https://tse2.mm.bing.net/th?id=OIP.scoMVIwLDhYE1Zy4rZaY7AHaEk&amp;pid=Api&amp;P=0&amp;w=284&amp;h=1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55" y="2430780"/>
            <a:ext cx="27051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9084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34340" y="514874"/>
            <a:ext cx="7958331" cy="682993"/>
          </a:xfrm>
        </p:spPr>
        <p:txBody>
          <a:bodyPr/>
          <a:lstStyle/>
          <a:p>
            <a:r>
              <a:rPr lang="en-US" dirty="0"/>
              <a:t>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HEALTH INSURANCE OPPORTUNITIES</a:t>
            </a:r>
          </a:p>
          <a:p>
            <a:pPr marL="457200" indent="-457200">
              <a:buAutoNum type="arabicPeriod"/>
            </a:pPr>
            <a:r>
              <a:rPr lang="en-US" dirty="0"/>
              <a:t>Create Insurance Committees.</a:t>
            </a:r>
          </a:p>
          <a:p>
            <a:pPr marL="457200" indent="-457200">
              <a:buAutoNum type="arabicPeriod"/>
            </a:pPr>
            <a:r>
              <a:rPr lang="en-US" dirty="0"/>
              <a:t>Implement More Aggressive Educational Programs for Unions and Members.</a:t>
            </a:r>
          </a:p>
          <a:p>
            <a:pPr marL="457200" indent="-457200">
              <a:buAutoNum type="arabicPeriod"/>
            </a:pPr>
            <a:r>
              <a:rPr lang="en-US" dirty="0"/>
              <a:t>Negotiate directly with Retirees.</a:t>
            </a:r>
          </a:p>
          <a:p>
            <a:pPr marL="457200" indent="-457200">
              <a:buAutoNum type="arabicPeriod"/>
            </a:pPr>
            <a:r>
              <a:rPr lang="en-US" dirty="0"/>
              <a:t>Create health insurance position in District to work with health insurance company(ies)/consortium/other.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2196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96713" y="533184"/>
            <a:ext cx="7958331" cy="682993"/>
          </a:xfrm>
        </p:spPr>
        <p:txBody>
          <a:bodyPr/>
          <a:lstStyle/>
          <a:p>
            <a:r>
              <a:rPr lang="en-US" dirty="0"/>
              <a:t>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Inter-Municipal (Shared Service) Agreements with School Districts and Other Governmental Agencies. </a:t>
            </a:r>
          </a:p>
          <a:p>
            <a:pPr marL="457200" indent="-457200">
              <a:buAutoNum type="arabicPeriod"/>
            </a:pPr>
            <a:r>
              <a:rPr lang="en-US" dirty="0"/>
              <a:t>Section 1981 of NYS Education Law</a:t>
            </a:r>
          </a:p>
          <a:p>
            <a:pPr marL="457200" indent="-457200">
              <a:buAutoNum type="arabicPeriod"/>
            </a:pPr>
            <a:r>
              <a:rPr lang="en-US" dirty="0"/>
              <a:t>Section 119-o of the General Municipal Law</a:t>
            </a:r>
          </a:p>
          <a:p>
            <a:pPr marL="457200" indent="-457200">
              <a:buAutoNum type="arabicPeriod"/>
            </a:pPr>
            <a:r>
              <a:rPr lang="en-US" dirty="0"/>
              <a:t>Possible Usage:</a:t>
            </a:r>
          </a:p>
          <a:p>
            <a:pPr marL="0" indent="0">
              <a:buNone/>
            </a:pPr>
            <a:r>
              <a:rPr lang="en-US" dirty="0"/>
              <a:t>	a.	Transportation</a:t>
            </a:r>
          </a:p>
          <a:p>
            <a:pPr marL="0" indent="0">
              <a:buNone/>
            </a:pPr>
            <a:r>
              <a:rPr lang="en-US" dirty="0"/>
              <a:t>	b.	Food Service</a:t>
            </a:r>
          </a:p>
          <a:p>
            <a:pPr marL="0" indent="0">
              <a:buNone/>
            </a:pPr>
            <a:r>
              <a:rPr lang="en-US" dirty="0"/>
              <a:t>	c.	Printing Services</a:t>
            </a:r>
          </a:p>
          <a:p>
            <a:pPr marL="0" indent="0">
              <a:buNone/>
            </a:pPr>
            <a:r>
              <a:rPr lang="en-US" dirty="0"/>
              <a:t>	d.	Teachers</a:t>
            </a:r>
          </a:p>
          <a:p>
            <a:pPr marL="0" indent="0">
              <a:buNone/>
            </a:pPr>
            <a:r>
              <a:rPr lang="en-US" dirty="0"/>
              <a:t>	e.	SRO’s; SPO’s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6224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64296" y="476774"/>
            <a:ext cx="7958331" cy="682993"/>
          </a:xfrm>
        </p:spPr>
        <p:txBody>
          <a:bodyPr/>
          <a:lstStyle/>
          <a:p>
            <a:r>
              <a:rPr lang="en-US" sz="4000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Closing Thoughts??????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0735" y="1795549"/>
            <a:ext cx="8849404" cy="4254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Understand the World of Contract Negotiations One Needs to Understand the Issues that Are and Have Been Confronting School Districts for the Past School Year.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03544" y="461534"/>
            <a:ext cx="7958331" cy="682993"/>
          </a:xfrm>
        </p:spPr>
        <p:txBody>
          <a:bodyPr/>
          <a:lstStyle/>
          <a:p>
            <a:r>
              <a:rPr lang="en-US" dirty="0"/>
              <a:t>TRENDS IN NEGOTIATIONS</a:t>
            </a:r>
          </a:p>
        </p:txBody>
      </p:sp>
    </p:spTree>
    <p:extLst>
      <p:ext uri="{BB962C8B-B14F-4D97-AF65-F5344CB8AC3E}">
        <p14:creationId xmlns:p14="http://schemas.microsoft.com/office/powerpoint/2010/main" val="841965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908" y="678516"/>
            <a:ext cx="7958331" cy="738111"/>
          </a:xfrm>
        </p:spPr>
        <p:txBody>
          <a:bodyPr/>
          <a:lstStyle/>
          <a:p>
            <a:r>
              <a:rPr lang="en-US" dirty="0"/>
              <a:t>TRENDS IN NEGOTIATIONS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7751" y="1589809"/>
            <a:ext cx="8799528" cy="4803035"/>
          </a:xfrm>
        </p:spPr>
        <p:txBody>
          <a:bodyPr>
            <a:normAutofit fontScale="70000" lnSpcReduction="20000"/>
          </a:bodyPr>
          <a:lstStyle/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dirty="0"/>
              <a:t>WHAT SCHOOL DISTRICTS ARE EXPERIENCING:</a:t>
            </a:r>
          </a:p>
          <a:p>
            <a:pPr marL="342900" lvl="1" indent="-342900">
              <a:buAutoNum type="arabicPeriod"/>
            </a:pPr>
            <a:r>
              <a:rPr lang="en-US" dirty="0"/>
              <a:t>The Impact of COVID-19 on staff. (increased desire for COVID  related work accommodations)</a:t>
            </a:r>
          </a:p>
          <a:p>
            <a:pPr marL="342900" lvl="1" indent="-342900">
              <a:buAutoNum type="arabicPeriod"/>
            </a:pPr>
            <a:r>
              <a:rPr lang="en-US" dirty="0"/>
              <a:t>Employee Burnout.</a:t>
            </a:r>
          </a:p>
          <a:p>
            <a:pPr marL="0" lvl="1" indent="0">
              <a:buNone/>
            </a:pPr>
            <a:r>
              <a:rPr lang="en-US" dirty="0"/>
              <a:t>	a.	Increased class sizes.</a:t>
            </a:r>
          </a:p>
          <a:p>
            <a:pPr marL="0" lvl="1" indent="0">
              <a:buNone/>
            </a:pPr>
            <a:r>
              <a:rPr lang="en-US" dirty="0"/>
              <a:t>	b.	Teachers being required to fill vacancies and multiple positions during the school day.</a:t>
            </a:r>
          </a:p>
          <a:p>
            <a:pPr marL="0" lvl="1" indent="0">
              <a:buNone/>
            </a:pPr>
            <a:r>
              <a:rPr lang="en-US" dirty="0"/>
              <a:t>	c.	Student behavior issues upon return from COVID leave.</a:t>
            </a:r>
          </a:p>
          <a:p>
            <a:pPr marL="342900" lvl="1" indent="-342900">
              <a:buAutoNum type="arabicPeriod" startAt="3"/>
            </a:pPr>
            <a:r>
              <a:rPr lang="en-US" dirty="0"/>
              <a:t>Fewer Students Going into the Education Field.</a:t>
            </a:r>
          </a:p>
          <a:p>
            <a:pPr marL="342900" lvl="1" indent="-342900">
              <a:buAutoNum type="arabicPeriod" startAt="3"/>
            </a:pPr>
            <a:r>
              <a:rPr lang="en-US" dirty="0"/>
              <a:t>Greater Number of Retirements.</a:t>
            </a:r>
          </a:p>
          <a:p>
            <a:pPr marL="342900" lvl="1" indent="-342900">
              <a:buAutoNum type="arabicPeriod" startAt="3"/>
            </a:pPr>
            <a:r>
              <a:rPr lang="en-US" dirty="0"/>
              <a:t>Greater Concerns for Staff and Student Mental Health Issues.</a:t>
            </a:r>
          </a:p>
          <a:p>
            <a:pPr marL="342900" lvl="1" indent="-342900">
              <a:buAutoNum type="arabicPeriod" startAt="3"/>
            </a:pPr>
            <a:r>
              <a:rPr lang="en-US" dirty="0"/>
              <a:t>Increased Willingness of Experienced Teachers to Move to New Districts.</a:t>
            </a:r>
          </a:p>
          <a:p>
            <a:pPr marL="342900" lvl="1" indent="-342900">
              <a:buAutoNum type="arabicPeriod" startAt="3"/>
            </a:pPr>
            <a:r>
              <a:rPr lang="en-US" dirty="0"/>
              <a:t>Employment vacancies across the Board – not limited solely to teachers and teaching staff.</a:t>
            </a:r>
          </a:p>
          <a:p>
            <a:pPr marL="342900" lvl="1" indent="-342900">
              <a:buAutoNum type="arabicPeriod"/>
            </a:pPr>
            <a:endParaRPr lang="en-US" dirty="0"/>
          </a:p>
          <a:p>
            <a:pPr marL="342900" lvl="1" indent="-342900">
              <a:buAutoNum type="arabicPeriod"/>
            </a:pPr>
            <a:endParaRPr lang="en-US" dirty="0"/>
          </a:p>
          <a:p>
            <a:pPr marL="342900" lvl="1" indent="-342900">
              <a:buAutoNum type="arabicPeriod"/>
            </a:pPr>
            <a:endParaRPr lang="en-US" dirty="0"/>
          </a:p>
          <a:p>
            <a:pPr marL="342900" lvl="1" indent="-342900">
              <a:buAutoNum type="arabicPeriod" startAt="2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043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424" y="476774"/>
            <a:ext cx="7958331" cy="682993"/>
          </a:xfrm>
        </p:spPr>
        <p:txBody>
          <a:bodyPr/>
          <a:lstStyle/>
          <a:p>
            <a:r>
              <a:rPr lang="en-US" dirty="0"/>
              <a:t>TRENDS IN NEGOTIATIONS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7361" y="2060863"/>
            <a:ext cx="8974095" cy="440402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IT’S THE ECONOMY, STUPID!</a:t>
            </a:r>
          </a:p>
          <a:p>
            <a:pPr marL="457200" indent="-457200">
              <a:buAutoNum type="arabicPeriod"/>
            </a:pPr>
            <a:r>
              <a:rPr lang="en-US" dirty="0"/>
              <a:t>Impact of the COVID-19 Pandemic on the Job Market.</a:t>
            </a:r>
          </a:p>
          <a:p>
            <a:pPr marL="457200" indent="-457200">
              <a:buAutoNum type="arabicPeriod"/>
            </a:pPr>
            <a:r>
              <a:rPr lang="en-US" dirty="0"/>
              <a:t>Impact of Federal and State COVID-19 Stimulus Monies.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dirty="0"/>
              <a:t>Continued Increases to the State’s Minimum Wage.</a:t>
            </a:r>
          </a:p>
          <a:p>
            <a:pPr marL="457200" indent="-457200">
              <a:buAutoNum type="arabicPeriod"/>
            </a:pPr>
            <a:r>
              <a:rPr lang="en-US" dirty="0"/>
              <a:t>Competition with Private Sector Employment Opportunities.</a:t>
            </a:r>
          </a:p>
          <a:p>
            <a:pPr marL="457200" indent="-457200">
              <a:buAutoNum type="arabicPeriod"/>
            </a:pPr>
            <a:r>
              <a:rPr lang="en-US" dirty="0"/>
              <a:t>Continued Impact of the State Property Tax Cap.</a:t>
            </a:r>
          </a:p>
          <a:p>
            <a:pPr marL="457200" indent="-457200">
              <a:buAutoNum type="arabicPeriod"/>
            </a:pPr>
            <a:r>
              <a:rPr lang="en-US" dirty="0"/>
              <a:t>This Thing Called the RECESSION!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058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988" y="785197"/>
            <a:ext cx="7958331" cy="704860"/>
          </a:xfrm>
        </p:spPr>
        <p:txBody>
          <a:bodyPr/>
          <a:lstStyle/>
          <a:p>
            <a:r>
              <a:rPr lang="en-US" dirty="0"/>
              <a:t>TRENDS IN NEGOTIATIONS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9136" y="1674322"/>
            <a:ext cx="8782903" cy="4404024"/>
          </a:xfrm>
        </p:spPr>
        <p:txBody>
          <a:bodyPr>
            <a:normAutofit fontScale="32500" lnSpcReduction="20000"/>
          </a:bodyPr>
          <a:lstStyle/>
          <a:p>
            <a:pPr marL="457200" indent="-457200">
              <a:buNone/>
            </a:pPr>
            <a:endParaRPr lang="en-US" u="sng" dirty="0"/>
          </a:p>
          <a:p>
            <a:pPr marL="457200" indent="-457200">
              <a:buNone/>
            </a:pPr>
            <a:r>
              <a:rPr lang="en-US" sz="3000" u="sng" dirty="0"/>
              <a:t>TEACHER EMPLOYMENT AND RECRUITMENT</a:t>
            </a:r>
          </a:p>
          <a:p>
            <a:pPr marL="457200" indent="-457200">
              <a:buAutoNum type="arabicPeriod"/>
            </a:pPr>
            <a:r>
              <a:rPr lang="en-US" sz="3000" dirty="0"/>
              <a:t>More teachers are retiring earlier.</a:t>
            </a:r>
          </a:p>
          <a:p>
            <a:pPr marL="457200" indent="-457200">
              <a:buAutoNum type="arabicPeriod"/>
            </a:pPr>
            <a:r>
              <a:rPr lang="en-US" sz="3000" dirty="0"/>
              <a:t>Less Students Going into the Education Field. </a:t>
            </a:r>
          </a:p>
          <a:p>
            <a:pPr marL="457200" indent="-457200">
              <a:buAutoNum type="arabicPeriod"/>
            </a:pPr>
            <a:r>
              <a:rPr lang="en-US" sz="3000" dirty="0"/>
              <a:t>Greater Impact on  specific teaching  areas that have been trending downward (ie: Sciences; Math; Music; Art).</a:t>
            </a:r>
          </a:p>
          <a:p>
            <a:pPr marL="457200" indent="-457200">
              <a:buAutoNum type="arabicPeriod"/>
            </a:pPr>
            <a:r>
              <a:rPr lang="en-US" sz="3000" dirty="0"/>
              <a:t>Teachers are more willing than ever to seek alternative employment opportunities even after 10 plus years with one school district.</a:t>
            </a:r>
          </a:p>
          <a:p>
            <a:pPr marL="457200" indent="-457200">
              <a:buAutoNum type="arabicPeriod"/>
            </a:pPr>
            <a:r>
              <a:rPr lang="en-US" sz="3000" dirty="0"/>
              <a:t>Ability of  teachers to make more money in alternate career opportunities.</a:t>
            </a:r>
          </a:p>
          <a:p>
            <a:pPr marL="457200" indent="-457200">
              <a:buAutoNum type="arabicPeriod"/>
            </a:pPr>
            <a:r>
              <a:rPr lang="en-US" sz="3000" dirty="0"/>
              <a:t>Ability of a teacher to retire after 30 years and age 55 and immediately return to a teaching position without an impact on their retirement benefits. (removal of retirement earnings cap).</a:t>
            </a:r>
          </a:p>
          <a:p>
            <a:pPr marL="457200" indent="-457200">
              <a:buAutoNum type="arabicPeriod"/>
            </a:pPr>
            <a:r>
              <a:rPr lang="en-US" sz="3000" dirty="0"/>
              <a:t>Impact of student loan debt and teacher salaries.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sz="3000" dirty="0"/>
              <a:t>The Impact of Tier 6 Retirement Legislation.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sz="3000" dirty="0"/>
              <a:t>More individuals coming into the education field without teaching certification with resulting lack of experience and training.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797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438674"/>
            <a:ext cx="9208535" cy="682993"/>
          </a:xfrm>
        </p:spPr>
        <p:txBody>
          <a:bodyPr/>
          <a:lstStyle/>
          <a:p>
            <a:r>
              <a:rPr lang="en-US" dirty="0"/>
              <a:t>TRENDS IN NEGOTIATIONS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8989" y="1551873"/>
            <a:ext cx="9251092" cy="39978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OTHER FACTORS IMPACTING SCHOOL DISTRICTS</a:t>
            </a:r>
          </a:p>
          <a:p>
            <a:pPr marL="457200" indent="-457200">
              <a:buAutoNum type="arabicPeriod"/>
            </a:pPr>
            <a:r>
              <a:rPr lang="en-US" dirty="0"/>
              <a:t>Bussing and Transportation</a:t>
            </a:r>
          </a:p>
          <a:p>
            <a:pPr marL="457200" indent="-457200">
              <a:buAutoNum type="arabicPeriod"/>
            </a:pPr>
            <a:r>
              <a:rPr lang="en-US" dirty="0"/>
              <a:t>Lack of Substitutes – all fields. </a:t>
            </a:r>
          </a:p>
          <a:p>
            <a:pPr marL="457200" indent="-457200">
              <a:buAutoNum type="arabicPeriod"/>
            </a:pPr>
            <a:r>
              <a:rPr lang="en-US" dirty="0"/>
              <a:t>Employee absences.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dirty="0"/>
              <a:t>Lack of Staff for Sports and After School Programs and Activities. </a:t>
            </a:r>
          </a:p>
          <a:p>
            <a:pPr marL="457200" indent="-457200">
              <a:buAutoNum type="arabicPeriod" startAt="5"/>
            </a:pPr>
            <a:r>
              <a:rPr lang="en-US" dirty="0"/>
              <a:t>Lack of Tutors – Higher demand for home schooling.</a:t>
            </a:r>
          </a:p>
          <a:p>
            <a:pPr marL="0" indent="0">
              <a:buNone/>
            </a:pPr>
            <a:r>
              <a:rPr lang="en-US" dirty="0"/>
              <a:t>	a.	Lack of education and communication between health care </a:t>
            </a:r>
          </a:p>
          <a:p>
            <a:pPr marL="0" indent="0">
              <a:buNone/>
            </a:pPr>
            <a:r>
              <a:rPr lang="en-US" dirty="0"/>
              <a:t>		providers and school districts.</a:t>
            </a:r>
          </a:p>
          <a:p>
            <a:pPr marL="0" indent="0">
              <a:buNone/>
            </a:pPr>
            <a:r>
              <a:rPr lang="en-US" dirty="0"/>
              <a:t>6.     Virtual Classes – increased desire to teach at home.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456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804" y="492014"/>
            <a:ext cx="7958331" cy="682993"/>
          </a:xfrm>
        </p:spPr>
        <p:txBody>
          <a:bodyPr/>
          <a:lstStyle/>
          <a:p>
            <a:r>
              <a:rPr lang="en-US" dirty="0"/>
              <a:t>TRENDS IN ENGOTIATIONS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4234" y="1529542"/>
            <a:ext cx="8915906" cy="452040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SOCIAL CHANGES IN STATE LAWS  AND REGULATIONS</a:t>
            </a:r>
          </a:p>
          <a:p>
            <a:pPr marL="457200" indent="-457200">
              <a:buAutoNum type="arabicPeriod"/>
            </a:pPr>
            <a:r>
              <a:rPr lang="en-US" dirty="0"/>
              <a:t>Re-socialization issues as students return to structured classrooms after a year or more of being away from daily school.</a:t>
            </a:r>
          </a:p>
          <a:p>
            <a:pPr marL="457200" indent="-457200">
              <a:buAutoNum type="arabicPeriod"/>
            </a:pPr>
            <a:r>
              <a:rPr lang="en-US" dirty="0"/>
              <a:t>The impact of the loss of Person in Need of Supervision (PINS) in the educational setting.</a:t>
            </a:r>
          </a:p>
          <a:p>
            <a:pPr marL="457200" indent="-457200">
              <a:buAutoNum type="arabicPeriod"/>
            </a:pPr>
            <a:r>
              <a:rPr lang="en-US" dirty="0"/>
              <a:t>The impact of the change in the NYS Penal Law governing youths under the age of 18.</a:t>
            </a:r>
          </a:p>
          <a:p>
            <a:pPr marL="0" indent="0">
              <a:buNone/>
            </a:pPr>
            <a:r>
              <a:rPr lang="en-US" dirty="0"/>
              <a:t>RESULT</a:t>
            </a:r>
          </a:p>
          <a:p>
            <a:pPr marL="457200" indent="-457200">
              <a:buAutoNum type="arabicPeriod"/>
            </a:pPr>
            <a:r>
              <a:rPr lang="en-US" dirty="0"/>
              <a:t>Ability to address mental and emotional issues in the school.</a:t>
            </a:r>
          </a:p>
          <a:p>
            <a:pPr marL="457200" indent="-457200">
              <a:buAutoNum type="arabicPeriod"/>
            </a:pPr>
            <a:r>
              <a:rPr lang="en-US" dirty="0"/>
              <a:t>Compromised ability to control and regulate student behavior.</a:t>
            </a:r>
          </a:p>
          <a:p>
            <a:pPr marL="457200" indent="-457200">
              <a:buAutoNum type="arabicPeriod"/>
            </a:pPr>
            <a:r>
              <a:rPr lang="en-US" dirty="0"/>
              <a:t>Negative impact on staff morale and well-being.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388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10887</TotalTime>
  <Words>2565</Words>
  <Application>Microsoft Office PowerPoint</Application>
  <PresentationFormat>Widescreen</PresentationFormat>
  <Paragraphs>307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MS Shell Dlg 2</vt:lpstr>
      <vt:lpstr>Wingdings</vt:lpstr>
      <vt:lpstr>Wingdings 3</vt:lpstr>
      <vt:lpstr>Madison</vt:lpstr>
      <vt:lpstr> MASLA 44th  ANNUAL SUMMER CONFERENCE</vt:lpstr>
      <vt:lpstr>NEGOTIATIONS 2022  </vt:lpstr>
      <vt:lpstr>TRENDS IN NEGOTIATIONS</vt:lpstr>
      <vt:lpstr>TRENDS IN NEGOTIATIONS</vt:lpstr>
      <vt:lpstr>TRENDS IN NEGOTIATIONS </vt:lpstr>
      <vt:lpstr>TRENDS IN NEGOTIATIONS</vt:lpstr>
      <vt:lpstr>TRENDS IN NEGOTIATIONS</vt:lpstr>
      <vt:lpstr>TRENDS IN NEGOTIATIONS</vt:lpstr>
      <vt:lpstr>TRENDS IN ENGOTIATIONS</vt:lpstr>
      <vt:lpstr>TRENDS IN NEGOTIATIONS</vt:lpstr>
      <vt:lpstr>TRENDS IN NEGOTIATIONS</vt:lpstr>
      <vt:lpstr>TRENDS IN NEGOTIATIONS</vt:lpstr>
      <vt:lpstr>TRENDS IN NEGOTIATIONS</vt:lpstr>
      <vt:lpstr>TRENDS IN NEGOTIATIONS</vt:lpstr>
      <vt:lpstr>TRENDS IN NEGOTIATIONS</vt:lpstr>
      <vt:lpstr>TRENDS IN NEGOTIATIONS</vt:lpstr>
      <vt:lpstr>TRENDS IN NEGOTIATIONS</vt:lpstr>
      <vt:lpstr>TRENDS IN NEGOTIATIONS</vt:lpstr>
      <vt:lpstr>STRATEGIES AND TECHNIQUES</vt:lpstr>
      <vt:lpstr>STRATEGIES AND TECHNIQUES</vt:lpstr>
      <vt:lpstr>STRATEGIES AND TECHNIQUES</vt:lpstr>
      <vt:lpstr>STRATEGIES AND TECHNIQUES</vt:lpstr>
      <vt:lpstr>STRATEGIES AND TECHNIQUES</vt:lpstr>
      <vt:lpstr>    STRATEGIES AND TECHNIQUES</vt:lpstr>
      <vt:lpstr>STRATEGIES AND TECHNIQUES</vt:lpstr>
      <vt:lpstr>STRATEGIES</vt:lpstr>
      <vt:lpstr>STRATEGIES</vt:lpstr>
      <vt:lpstr>STRATEGIES</vt:lpstr>
      <vt:lpstr>TECHNIQUES</vt:lpstr>
      <vt:lpstr>TECHNIQUES</vt:lpstr>
      <vt:lpstr>STRATEGIES</vt:lpstr>
      <vt:lpstr>Conclusion</vt:lpstr>
    </vt:vector>
  </TitlesOfParts>
  <Company>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MASLA</dc:title>
  <dc:creator>Andrew LaLonde</dc:creator>
  <cp:lastModifiedBy>David Cirillo</cp:lastModifiedBy>
  <cp:revision>230</cp:revision>
  <cp:lastPrinted>2022-07-11T19:59:35Z</cp:lastPrinted>
  <dcterms:created xsi:type="dcterms:W3CDTF">2018-07-06T17:29:33Z</dcterms:created>
  <dcterms:modified xsi:type="dcterms:W3CDTF">2022-07-16T16:25:38Z</dcterms:modified>
</cp:coreProperties>
</file>